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F11E715-4382-4AB6-8E82-4D7B3A442448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209C9C-4DD8-42B0-815D-9050313B3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8779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Read lesson(s) description: see appendix pp. 114-117 </a:t>
            </a:r>
            <a:endParaRPr lang="ar-EG" dirty="0" smtClean="0"/>
          </a:p>
          <a:p>
            <a:pPr algn="l" rtl="0"/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9C9C-4DD8-42B0-815D-9050313B3CD7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1848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See  five teaching proposals p.</a:t>
            </a:r>
            <a:r>
              <a:rPr lang="en-US" baseline="0" dirty="0" smtClean="0"/>
              <a:t> 102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9C9C-4DD8-42B0-815D-9050313B3CD7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228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Read definitions </a:t>
            </a:r>
            <a:r>
              <a:rPr lang="en-US" dirty="0" smtClean="0"/>
              <a:t>of </a:t>
            </a:r>
            <a:r>
              <a:rPr lang="en-US" dirty="0" smtClean="0"/>
              <a:t>3influential factors/variables, see p</a:t>
            </a:r>
            <a:r>
              <a:rPr lang="en-US" dirty="0" smtClean="0"/>
              <a:t>. 104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9C9C-4DD8-42B0-815D-9050313B3CD7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972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* Teacher roles: </a:t>
            </a:r>
            <a:r>
              <a:rPr lang="en-US" i="1" dirty="0" smtClean="0"/>
              <a:t>not so much to teach </a:t>
            </a:r>
            <a:r>
              <a:rPr lang="en-US" dirty="0" smtClean="0"/>
              <a:t>as to provide opportunities for learning, see p. 106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9C9C-4DD8-42B0-815D-9050313B3CD7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42361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baseline="0" dirty="0" smtClean="0"/>
              <a:t> TPR procedure should be used in association with other methods/techniques!? 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9C9C-4DD8-42B0-815D-9050313B3CD7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39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03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550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5362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235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1457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1996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3476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3351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2429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953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3775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A215D-AC25-43F3-982B-1C408BB9C83E}" type="datetimeFigureOut">
              <a:rPr lang="ar-EG" smtClean="0"/>
              <a:t>14/08/1441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05CD-7330-4727-97BF-053CAB651DA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2657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Asher’s </a:t>
            </a:r>
            <a:r>
              <a:rPr lang="en-US" u="sng" dirty="0" smtClean="0"/>
              <a:t>T</a:t>
            </a:r>
            <a:r>
              <a:rPr lang="en-US" dirty="0" smtClean="0"/>
              <a:t>otal </a:t>
            </a:r>
            <a:r>
              <a:rPr lang="en-US" u="sng" dirty="0" smtClean="0"/>
              <a:t>P</a:t>
            </a:r>
            <a:r>
              <a:rPr lang="en-US" dirty="0" smtClean="0"/>
              <a:t>hysical </a:t>
            </a:r>
            <a:r>
              <a:rPr lang="en-US" u="sng" dirty="0" smtClean="0"/>
              <a:t>R</a:t>
            </a:r>
            <a:r>
              <a:rPr lang="en-US" dirty="0" smtClean="0"/>
              <a:t>esponse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 smtClean="0"/>
              <a:t>TPR: Approach, Design, Procedure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7065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TPR: Background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Asher’ TPR is </a:t>
            </a:r>
            <a:r>
              <a:rPr lang="en-US" dirty="0" smtClean="0"/>
              <a:t>a Foreign </a:t>
            </a:r>
            <a:r>
              <a:rPr lang="en-US" dirty="0" err="1" smtClean="0"/>
              <a:t>lang</a:t>
            </a:r>
            <a:r>
              <a:rPr lang="en-US" dirty="0" smtClean="0"/>
              <a:t> teaching method through coordination of speech comprehension and </a:t>
            </a:r>
            <a:r>
              <a:rPr lang="en-US" dirty="0" smtClean="0"/>
              <a:t>action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 algn="l" rtl="0"/>
            <a:r>
              <a:rPr lang="en-US" i="1" dirty="0" smtClean="0"/>
              <a:t>Tracing theory</a:t>
            </a:r>
            <a:r>
              <a:rPr lang="en-US" i="1" dirty="0"/>
              <a:t>:</a:t>
            </a:r>
            <a:r>
              <a:rPr lang="en-US" i="1" dirty="0" smtClean="0"/>
              <a:t> </a:t>
            </a:r>
            <a:r>
              <a:rPr lang="en-US" dirty="0" smtClean="0"/>
              <a:t>the more </a:t>
            </a:r>
            <a:r>
              <a:rPr lang="en-US" dirty="0" smtClean="0"/>
              <a:t>memory connection traced, </a:t>
            </a:r>
            <a:r>
              <a:rPr lang="en-US" dirty="0" smtClean="0"/>
              <a:t>the more memory </a:t>
            </a:r>
            <a:r>
              <a:rPr lang="en-US" dirty="0" smtClean="0"/>
              <a:t>association </a:t>
            </a:r>
            <a:r>
              <a:rPr lang="en-US" dirty="0" smtClean="0"/>
              <a:t>is </a:t>
            </a:r>
            <a:r>
              <a:rPr lang="en-US" i="1" u="sng" dirty="0" smtClean="0"/>
              <a:t>re</a:t>
            </a:r>
            <a:r>
              <a:rPr lang="en-US" dirty="0" smtClean="0"/>
              <a:t>called, </a:t>
            </a:r>
            <a:r>
              <a:rPr lang="en-US" dirty="0" smtClean="0"/>
              <a:t>through rote </a:t>
            </a:r>
            <a:r>
              <a:rPr lang="en-US" dirty="0" smtClean="0"/>
              <a:t>repetition, verbal rehearsal </a:t>
            </a:r>
            <a:r>
              <a:rPr lang="en-US" dirty="0" smtClean="0"/>
              <a:t>and motor </a:t>
            </a:r>
            <a:r>
              <a:rPr lang="en-US" dirty="0" smtClean="0"/>
              <a:t>activity. </a:t>
            </a:r>
            <a:endParaRPr lang="en-US" dirty="0" smtClean="0"/>
          </a:p>
          <a:p>
            <a:pPr algn="l" rtl="0"/>
            <a:r>
              <a:rPr lang="en-US" dirty="0" smtClean="0"/>
              <a:t>Successful adult </a:t>
            </a:r>
            <a:r>
              <a:rPr lang="en-US" dirty="0" smtClean="0"/>
              <a:t>SLL as a parallel process </a:t>
            </a:r>
            <a:r>
              <a:rPr lang="en-US" dirty="0" smtClean="0"/>
              <a:t>to child FLA: speech </a:t>
            </a:r>
            <a:r>
              <a:rPr lang="en-US" dirty="0" smtClean="0"/>
              <a:t>commands, physical responses/movements, </a:t>
            </a:r>
            <a:r>
              <a:rPr lang="en-US" dirty="0" err="1" smtClean="0"/>
              <a:t>i.e.,adults</a:t>
            </a:r>
            <a:r>
              <a:rPr lang="en-US" dirty="0" smtClean="0"/>
              <a:t> </a:t>
            </a:r>
            <a:r>
              <a:rPr lang="en-US" dirty="0" smtClean="0"/>
              <a:t>should </a:t>
            </a:r>
            <a:r>
              <a:rPr lang="en-US" dirty="0" smtClean="0"/>
              <a:t>recapitulate MT acquisition processes</a:t>
            </a:r>
            <a:endParaRPr lang="en-US" dirty="0" smtClean="0"/>
          </a:p>
          <a:p>
            <a:pPr algn="l" rtl="0"/>
            <a:r>
              <a:rPr lang="en-US" dirty="0" smtClean="0"/>
              <a:t>Comprehension-based FLT proposals*: </a:t>
            </a:r>
            <a:r>
              <a:rPr lang="en-US" dirty="0" smtClean="0"/>
              <a:t>…learner </a:t>
            </a:r>
            <a:r>
              <a:rPr lang="en-US" dirty="0" smtClean="0"/>
              <a:t>stress </a:t>
            </a:r>
          </a:p>
          <a:p>
            <a:pPr algn="l" rtl="0"/>
            <a:r>
              <a:rPr lang="en-US" dirty="0" smtClean="0"/>
              <a:t>Humanistic </a:t>
            </a:r>
            <a:r>
              <a:rPr lang="en-US" dirty="0" smtClean="0"/>
              <a:t>concern for </a:t>
            </a:r>
            <a:r>
              <a:rPr lang="en-US" dirty="0" smtClean="0"/>
              <a:t>affective factors in </a:t>
            </a:r>
            <a:r>
              <a:rPr lang="en-US" dirty="0" smtClean="0"/>
              <a:t>language learning—reduce learner stress/create positive mood.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5425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TPR: Approach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i="1" dirty="0" smtClean="0"/>
              <a:t>Language (</a:t>
            </a:r>
            <a:r>
              <a:rPr lang="en-US" dirty="0" smtClean="0"/>
              <a:t>views/assumptions) as composed </a:t>
            </a:r>
            <a:r>
              <a:rPr lang="en-US" dirty="0" smtClean="0"/>
              <a:t>of </a:t>
            </a:r>
            <a:r>
              <a:rPr lang="en-US" dirty="0" smtClean="0"/>
              <a:t>grammatical structures </a:t>
            </a:r>
            <a:r>
              <a:rPr lang="en-US" dirty="0" smtClean="0"/>
              <a:t>and </a:t>
            </a:r>
            <a:r>
              <a:rPr lang="en-US" dirty="0" smtClean="0"/>
              <a:t>vocabulary /lexical </a:t>
            </a:r>
            <a:r>
              <a:rPr lang="en-US" dirty="0" smtClean="0"/>
              <a:t>items (</a:t>
            </a:r>
            <a:r>
              <a:rPr lang="en-US" dirty="0" smtClean="0"/>
              <a:t>nouns, imperative </a:t>
            </a:r>
            <a:r>
              <a:rPr lang="en-US" dirty="0" smtClean="0"/>
              <a:t>verbs</a:t>
            </a:r>
            <a:r>
              <a:rPr lang="en-US" dirty="0" smtClean="0"/>
              <a:t>), internalized </a:t>
            </a:r>
            <a:r>
              <a:rPr lang="en-US" dirty="0" smtClean="0"/>
              <a:t>as chunks/prefabricated patterns</a:t>
            </a:r>
            <a:r>
              <a:rPr lang="en-US" dirty="0" smtClean="0"/>
              <a:t>.</a:t>
            </a:r>
            <a:endParaRPr lang="en-US" dirty="0" smtClean="0"/>
          </a:p>
          <a:p>
            <a:pPr algn="l" rtl="0"/>
            <a:r>
              <a:rPr lang="en-US" i="1" dirty="0" smtClean="0"/>
              <a:t>Learning</a:t>
            </a:r>
            <a:r>
              <a:rPr lang="en-US" dirty="0" smtClean="0"/>
              <a:t>: Stimulus-response model/view of verbal learning in </a:t>
            </a:r>
            <a:r>
              <a:rPr lang="en-US" dirty="0" smtClean="0"/>
              <a:t>children</a:t>
            </a:r>
            <a:r>
              <a:rPr lang="en-US" dirty="0" smtClean="0"/>
              <a:t>.                              3</a:t>
            </a:r>
            <a:r>
              <a:rPr lang="en-US" dirty="0" smtClean="0"/>
              <a:t>FL </a:t>
            </a:r>
            <a:r>
              <a:rPr lang="en-US" dirty="0"/>
              <a:t>learning hypotheses* </a:t>
            </a:r>
            <a:r>
              <a:rPr lang="en-US" dirty="0" smtClean="0"/>
              <a:t>facilitate or inhibit: innate bio-program …, </a:t>
            </a:r>
            <a:r>
              <a:rPr lang="en-US" dirty="0" smtClean="0"/>
              <a:t>brain </a:t>
            </a:r>
            <a:r>
              <a:rPr lang="en-US" dirty="0" smtClean="0"/>
              <a:t>lateralization …, stress reduction/affective </a:t>
            </a:r>
            <a:r>
              <a:rPr lang="en-US" dirty="0" smtClean="0"/>
              <a:t>filter</a:t>
            </a:r>
            <a:r>
              <a:rPr lang="en-US" dirty="0" smtClean="0"/>
              <a:t>… 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7194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TPR: Design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endParaRPr lang="en-US" i="1" dirty="0" smtClean="0"/>
          </a:p>
          <a:p>
            <a:pPr algn="l" rtl="0"/>
            <a:r>
              <a:rPr lang="en-US" i="1" dirty="0" smtClean="0"/>
              <a:t>Objective</a:t>
            </a:r>
            <a:r>
              <a:rPr lang="en-US" dirty="0" smtClean="0"/>
              <a:t>: teach oral </a:t>
            </a:r>
            <a:r>
              <a:rPr lang="en-US" dirty="0" smtClean="0"/>
              <a:t>proficiency/basic </a:t>
            </a:r>
            <a:r>
              <a:rPr lang="en-US" dirty="0" smtClean="0"/>
              <a:t>speaking skills </a:t>
            </a:r>
            <a:r>
              <a:rPr lang="en-US" dirty="0" smtClean="0"/>
              <a:t>through use of action-based drills in imperative form. </a:t>
            </a:r>
            <a:endParaRPr lang="en-US" dirty="0" smtClean="0"/>
          </a:p>
          <a:p>
            <a:pPr algn="l" rtl="0"/>
            <a:r>
              <a:rPr lang="en-US" i="1" dirty="0" smtClean="0"/>
              <a:t>Syllabus</a:t>
            </a:r>
            <a:r>
              <a:rPr lang="en-US" dirty="0" smtClean="0"/>
              <a:t>: sentence-based, </a:t>
            </a:r>
            <a:r>
              <a:rPr lang="en-US" dirty="0" smtClean="0"/>
              <a:t>grammatical and lexical </a:t>
            </a:r>
            <a:r>
              <a:rPr lang="en-US" dirty="0" smtClean="0"/>
              <a:t>teaching items, </a:t>
            </a:r>
            <a:r>
              <a:rPr lang="en-US" dirty="0" smtClean="0"/>
              <a:t>initial attention </a:t>
            </a:r>
            <a:r>
              <a:rPr lang="en-US" dirty="0" smtClean="0"/>
              <a:t>to </a:t>
            </a:r>
            <a:r>
              <a:rPr lang="en-US" dirty="0" smtClean="0"/>
              <a:t>meaning, linguistic form taught </a:t>
            </a:r>
            <a:r>
              <a:rPr lang="en-US" i="1" dirty="0" smtClean="0"/>
              <a:t>inductively</a:t>
            </a:r>
            <a:r>
              <a:rPr lang="en-US" u="sng" dirty="0" smtClean="0"/>
              <a:t>.</a:t>
            </a:r>
            <a:endParaRPr lang="en-US" u="sng" dirty="0" smtClean="0"/>
          </a:p>
          <a:p>
            <a:pPr algn="l" rtl="0"/>
            <a:r>
              <a:rPr lang="en-US" i="1" dirty="0" smtClean="0"/>
              <a:t>Learning/teaching </a:t>
            </a:r>
            <a:r>
              <a:rPr lang="en-US" i="1" dirty="0" smtClean="0"/>
              <a:t>activities</a:t>
            </a:r>
            <a:r>
              <a:rPr lang="en-US" dirty="0" smtClean="0"/>
              <a:t>: oral imperative </a:t>
            </a:r>
            <a:r>
              <a:rPr lang="en-US" dirty="0" smtClean="0"/>
              <a:t>drills(role </a:t>
            </a:r>
            <a:r>
              <a:rPr lang="en-US" dirty="0" smtClean="0"/>
              <a:t>plays, commands/questions) to elicit physical </a:t>
            </a:r>
            <a:r>
              <a:rPr lang="en-US" dirty="0" smtClean="0"/>
              <a:t>actions, reading and writing.</a:t>
            </a:r>
            <a:endParaRPr lang="en-US" dirty="0" smtClean="0"/>
          </a:p>
          <a:p>
            <a:pPr algn="l" rtl="0"/>
            <a:r>
              <a:rPr lang="en-US" i="1" dirty="0" smtClean="0"/>
              <a:t>Learners</a:t>
            </a:r>
            <a:r>
              <a:rPr lang="en-US" dirty="0" smtClean="0"/>
              <a:t>: listen </a:t>
            </a:r>
            <a:r>
              <a:rPr lang="en-US" dirty="0" smtClean="0"/>
              <a:t>attentively, watch, </a:t>
            </a:r>
            <a:r>
              <a:rPr lang="en-US" dirty="0" smtClean="0"/>
              <a:t>and respond </a:t>
            </a:r>
            <a:r>
              <a:rPr lang="en-US" dirty="0" smtClean="0"/>
              <a:t>physically to </a:t>
            </a:r>
            <a:r>
              <a:rPr lang="en-US" dirty="0" smtClean="0"/>
              <a:t>commands </a:t>
            </a:r>
            <a:r>
              <a:rPr lang="en-US" dirty="0" smtClean="0"/>
              <a:t>as well as </a:t>
            </a:r>
            <a:r>
              <a:rPr lang="en-US" dirty="0" smtClean="0"/>
              <a:t>produce own novel </a:t>
            </a:r>
            <a:r>
              <a:rPr lang="en-US" dirty="0" smtClean="0"/>
              <a:t>combinations of items.</a:t>
            </a:r>
            <a:endParaRPr lang="en-US" dirty="0" smtClean="0"/>
          </a:p>
          <a:p>
            <a:pPr algn="l" rtl="0"/>
            <a:r>
              <a:rPr lang="en-US" i="1" dirty="0" smtClean="0"/>
              <a:t>Teachers</a:t>
            </a:r>
            <a:r>
              <a:rPr lang="en-US" dirty="0" smtClean="0"/>
              <a:t>: initiate, model, present new materials; direct </a:t>
            </a:r>
            <a:r>
              <a:rPr lang="en-US" dirty="0" smtClean="0"/>
              <a:t>interactions /turn taking</a:t>
            </a:r>
            <a:r>
              <a:rPr lang="en-US" dirty="0" smtClean="0"/>
              <a:t>; controls </a:t>
            </a:r>
            <a:r>
              <a:rPr lang="en-US" dirty="0" smtClean="0"/>
              <a:t>input/exposure </a:t>
            </a:r>
            <a:r>
              <a:rPr lang="en-US" dirty="0" smtClean="0"/>
              <a:t>and provides </a:t>
            </a:r>
            <a:r>
              <a:rPr lang="en-US" dirty="0" smtClean="0"/>
              <a:t>feedback*… .</a:t>
            </a:r>
            <a:endParaRPr lang="en-US" dirty="0" smtClean="0"/>
          </a:p>
          <a:p>
            <a:pPr algn="l" rtl="0"/>
            <a:r>
              <a:rPr lang="en-US" i="1" dirty="0" smtClean="0"/>
              <a:t>Instructional materials</a:t>
            </a:r>
            <a:r>
              <a:rPr lang="en-US" dirty="0" smtClean="0"/>
              <a:t>: teacher’s voice, actions, </a:t>
            </a:r>
            <a:r>
              <a:rPr lang="en-US" dirty="0" smtClean="0"/>
              <a:t>gestures, </a:t>
            </a:r>
            <a:r>
              <a:rPr lang="en-US" dirty="0" smtClean="0"/>
              <a:t>common classroom objects, </a:t>
            </a:r>
            <a:r>
              <a:rPr lang="en-US" dirty="0" smtClean="0"/>
              <a:t>and student Kits/on </a:t>
            </a:r>
            <a:r>
              <a:rPr lang="en-US" dirty="0" smtClean="0"/>
              <a:t>specific situations.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7702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TPR: Procedure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Procedure/</a:t>
            </a:r>
            <a:r>
              <a:rPr lang="en-US" dirty="0" smtClean="0"/>
              <a:t>technique/class proceeds as follows:</a:t>
            </a:r>
          </a:p>
          <a:p>
            <a:pPr algn="l" rtl="0"/>
            <a:r>
              <a:rPr lang="en-US" i="1" dirty="0" smtClean="0"/>
              <a:t>Review/warm up</a:t>
            </a:r>
            <a:r>
              <a:rPr lang="en-US" dirty="0" smtClean="0"/>
              <a:t>: teacher introduces method (L1/L2);</a:t>
            </a:r>
            <a:endParaRPr lang="en-US" dirty="0" smtClean="0"/>
          </a:p>
          <a:p>
            <a:pPr algn="l" rtl="0"/>
            <a:r>
              <a:rPr lang="en-US" i="1" dirty="0" smtClean="0"/>
              <a:t>Teacher says New command(s)/</a:t>
            </a:r>
            <a:r>
              <a:rPr lang="en-US" i="1" dirty="0" smtClean="0"/>
              <a:t>Vocabulary items </a:t>
            </a:r>
            <a:r>
              <a:rPr lang="en-US" dirty="0" smtClean="0"/>
              <a:t>and does the </a:t>
            </a:r>
            <a:r>
              <a:rPr lang="en-US" i="1" dirty="0" smtClean="0"/>
              <a:t>action(s);</a:t>
            </a:r>
            <a:r>
              <a:rPr lang="en-US" dirty="0" smtClean="0"/>
              <a:t> </a:t>
            </a:r>
            <a:r>
              <a:rPr lang="en-US" dirty="0" smtClean="0"/>
              <a:t>students follow teacher’s example;</a:t>
            </a:r>
            <a:endParaRPr lang="en-US" dirty="0" smtClean="0"/>
          </a:p>
          <a:p>
            <a:pPr algn="l" rtl="0"/>
            <a:r>
              <a:rPr lang="en-US" i="1" dirty="0" smtClean="0"/>
              <a:t>Practice</a:t>
            </a:r>
            <a:r>
              <a:rPr lang="en-US" dirty="0" smtClean="0"/>
              <a:t>: T</a:t>
            </a:r>
            <a:r>
              <a:rPr lang="en-US" dirty="0" smtClean="0"/>
              <a:t>eacher </a:t>
            </a:r>
            <a:r>
              <a:rPr lang="en-US" i="1" dirty="0" smtClean="0"/>
              <a:t>questions/</a:t>
            </a:r>
            <a:r>
              <a:rPr lang="en-US" dirty="0" smtClean="0"/>
              <a:t>students</a:t>
            </a:r>
            <a:r>
              <a:rPr lang="en-US" i="1" dirty="0" smtClean="0"/>
              <a:t> </a:t>
            </a:r>
            <a:r>
              <a:rPr lang="en-US" dirty="0" smtClean="0"/>
              <a:t>gesture/point; </a:t>
            </a:r>
          </a:p>
          <a:p>
            <a:pPr algn="l" rtl="0"/>
            <a:r>
              <a:rPr lang="en-US" i="1" dirty="0" smtClean="0"/>
              <a:t>Role reversals</a:t>
            </a:r>
            <a:r>
              <a:rPr lang="en-US" dirty="0" smtClean="0"/>
              <a:t>: commands/</a:t>
            </a:r>
            <a:r>
              <a:rPr lang="en-US" i="1" dirty="0" smtClean="0"/>
              <a:t>series of</a:t>
            </a:r>
            <a:r>
              <a:rPr lang="en-US" dirty="0" smtClean="0"/>
              <a:t>—a</a:t>
            </a:r>
            <a:r>
              <a:rPr lang="en-US" i="1" dirty="0" smtClean="0"/>
              <a:t>ctions/sequence</a:t>
            </a:r>
            <a:r>
              <a:rPr lang="en-US" dirty="0" smtClean="0"/>
              <a:t>; </a:t>
            </a:r>
          </a:p>
          <a:p>
            <a:pPr algn="l" rtl="0"/>
            <a:r>
              <a:rPr lang="en-US" i="1" dirty="0" smtClean="0"/>
              <a:t>R</a:t>
            </a:r>
            <a:r>
              <a:rPr lang="en-US" i="1" dirty="0" smtClean="0"/>
              <a:t>eading(</a:t>
            </a:r>
            <a:r>
              <a:rPr lang="en-US" dirty="0" smtClean="0"/>
              <a:t>acting out) and </a:t>
            </a:r>
            <a:r>
              <a:rPr lang="en-US" i="1" dirty="0" smtClean="0"/>
              <a:t>writing</a:t>
            </a:r>
            <a:r>
              <a:rPr lang="en-US" dirty="0" smtClean="0"/>
              <a:t>: items/sentences; </a:t>
            </a:r>
            <a:r>
              <a:rPr lang="en-US" dirty="0" smtClean="0"/>
              <a:t> </a:t>
            </a:r>
          </a:p>
          <a:p>
            <a:pPr algn="l" rtl="0"/>
            <a:r>
              <a:rPr lang="en-US" b="1" i="1" dirty="0" smtClean="0"/>
              <a:t>N.B</a:t>
            </a:r>
            <a:r>
              <a:rPr lang="en-US" dirty="0" smtClean="0"/>
              <a:t>. FL/MT acquisition: </a:t>
            </a:r>
            <a:r>
              <a:rPr lang="en-US" i="1" u="sng" dirty="0" smtClean="0"/>
              <a:t>listen/watch/respond to</a:t>
            </a:r>
            <a:r>
              <a:rPr lang="en-US" i="1" dirty="0" smtClean="0"/>
              <a:t>.</a:t>
            </a:r>
            <a:endParaRPr lang="ar-EG" i="1" dirty="0"/>
          </a:p>
        </p:txBody>
      </p:sp>
    </p:spTree>
    <p:extLst>
      <p:ext uri="{BB962C8B-B14F-4D97-AF65-F5344CB8AC3E}">
        <p14:creationId xmlns:p14="http://schemas.microsoft.com/office/powerpoint/2010/main" val="373745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408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Asher’s Total Physical Response</vt:lpstr>
      <vt:lpstr>TPR: Background</vt:lpstr>
      <vt:lpstr>TPR: Approach</vt:lpstr>
      <vt:lpstr>TPR: Design</vt:lpstr>
      <vt:lpstr>TPR: Procedure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Asher’s Total Physical Response</dc:title>
  <dc:creator>as -12-2015</dc:creator>
  <cp:lastModifiedBy>as -12-2015</cp:lastModifiedBy>
  <cp:revision>37</cp:revision>
  <dcterms:created xsi:type="dcterms:W3CDTF">2020-04-07T10:41:54Z</dcterms:created>
  <dcterms:modified xsi:type="dcterms:W3CDTF">2020-04-08T00:14:31Z</dcterms:modified>
</cp:coreProperties>
</file>